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08" r:id="rId2"/>
    <p:sldId id="381" r:id="rId3"/>
    <p:sldId id="361" r:id="rId4"/>
    <p:sldId id="362" r:id="rId5"/>
    <p:sldId id="260" r:id="rId6"/>
    <p:sldId id="262" r:id="rId7"/>
    <p:sldId id="378" r:id="rId8"/>
    <p:sldId id="264" r:id="rId9"/>
    <p:sldId id="265" r:id="rId10"/>
    <p:sldId id="266" r:id="rId11"/>
    <p:sldId id="267" r:id="rId12"/>
    <p:sldId id="346" r:id="rId13"/>
    <p:sldId id="345" r:id="rId14"/>
    <p:sldId id="270" r:id="rId15"/>
    <p:sldId id="271" r:id="rId16"/>
    <p:sldId id="272" r:id="rId17"/>
    <p:sldId id="273" r:id="rId18"/>
    <p:sldId id="276" r:id="rId19"/>
    <p:sldId id="278" r:id="rId20"/>
    <p:sldId id="286" r:id="rId21"/>
    <p:sldId id="288" r:id="rId22"/>
    <p:sldId id="347" r:id="rId23"/>
    <p:sldId id="284" r:id="rId24"/>
    <p:sldId id="290" r:id="rId25"/>
    <p:sldId id="350" r:id="rId26"/>
    <p:sldId id="349" r:id="rId27"/>
    <p:sldId id="351" r:id="rId28"/>
    <p:sldId id="348" r:id="rId29"/>
    <p:sldId id="352" r:id="rId30"/>
    <p:sldId id="320" r:id="rId31"/>
    <p:sldId id="325" r:id="rId32"/>
    <p:sldId id="326" r:id="rId33"/>
    <p:sldId id="356" r:id="rId34"/>
    <p:sldId id="327" r:id="rId35"/>
    <p:sldId id="359" r:id="rId36"/>
    <p:sldId id="355" r:id="rId37"/>
    <p:sldId id="360" r:id="rId38"/>
    <p:sldId id="369" r:id="rId39"/>
    <p:sldId id="370" r:id="rId40"/>
    <p:sldId id="371" r:id="rId41"/>
    <p:sldId id="380" r:id="rId42"/>
    <p:sldId id="372" r:id="rId43"/>
    <p:sldId id="364" r:id="rId44"/>
    <p:sldId id="329" r:id="rId45"/>
    <p:sldId id="330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6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5DE9C-B007-4008-B344-37E87AEE04E5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A8A3-25A5-47B4-B177-B3A5E4F9E3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687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A8A3-25A5-47B4-B177-B3A5E4F9E3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A8A3-25A5-47B4-B177-B3A5E4F9E32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A8A3-25A5-47B4-B177-B3A5E4F9E32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A8A3-25A5-47B4-B177-B3A5E4F9E32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Practical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lesson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№ 1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organization of medical care. The structure of the hospital.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dmission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 Inpatient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8077200" cy="58213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</a:rPr>
              <a:t>Registry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Function 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of patients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ctr">
              <a:lnSpc>
                <a:spcPct val="90000"/>
              </a:lnSpc>
              <a:buNone/>
              <a:defRPr/>
            </a:pP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documents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admission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hospital card (medical history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history)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registration of patients and refusal of 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examination for </a:t>
            </a:r>
            <a:r>
              <a:rPr lang="en-US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pediculosis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registration infectious diseases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  <a:defRPr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telephone messages, etc.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8643966" cy="5821363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  <a:defRPr/>
            </a:pPr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</a:rPr>
              <a:t>rooms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Function 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examination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 examines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 prescribes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examination in accordance with the disease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 determines the indications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hospital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 provides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aid if the patient's condition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(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seriously ill).</a:t>
            </a:r>
          </a:p>
          <a:p>
            <a:pPr>
              <a:lnSpc>
                <a:spcPct val="90000"/>
              </a:lnSpc>
              <a:defRPr/>
            </a:pP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sanitization (sanitary treatment).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Doctor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type of       transportation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5720" y="188913"/>
            <a:ext cx="8501093" cy="6311900"/>
          </a:xfrm>
        </p:spPr>
        <p:txBody>
          <a:bodyPr/>
          <a:lstStyle/>
          <a:p>
            <a:pPr marL="533400" indent="-533400">
              <a:spcBef>
                <a:spcPts val="0"/>
              </a:spcBef>
              <a:buNone/>
              <a:defRPr/>
            </a:pPr>
            <a:r>
              <a:rPr lang="en-US" altLang="ru-RU" sz="2400" b="1" u="sng" dirty="0" smtClean="0">
                <a:latin typeface="Times New Roman" pitchFamily="18" charset="0"/>
                <a:cs typeface="Times New Roman" pitchFamily="18" charset="0"/>
              </a:rPr>
              <a:t>Sanitary room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Function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Sanitary treatment of patients. </a:t>
            </a:r>
            <a:endParaRPr lang="en-US" alt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spcBef>
                <a:spcPts val="0"/>
              </a:spcBef>
              <a:buNone/>
              <a:defRPr/>
            </a:pP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spcBef>
                <a:spcPts val="0"/>
              </a:spcBef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sanitary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room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Dressing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room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undress and are inspected.</a:t>
            </a:r>
          </a:p>
          <a:p>
            <a:pPr marL="533400" indent="-5334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Shower or bathroom,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patients take a shower or bath.</a:t>
            </a:r>
          </a:p>
          <a:p>
            <a:pPr marL="533400" indent="-5334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Dressing room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patients dress in clean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clothes.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ts val="0"/>
              </a:spcBef>
              <a:buFontTx/>
              <a:buAutoNum type="arabicPeriod"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ts val="0"/>
              </a:spcBef>
              <a:buNone/>
              <a:defRPr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Clothes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patients is delivered in a warehouse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 eaLnBrk="1" hangingPunct="1">
              <a:spcBef>
                <a:spcPts val="0"/>
              </a:spcBef>
              <a:buNone/>
              <a:defRPr/>
            </a:pP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revealed an infection, his clothes is delivered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disinfection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chamber.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placed in isolator or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hospitalize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infectious diseases hospital.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81000"/>
            <a:ext cx="8501122" cy="6477000"/>
          </a:xfrm>
        </p:spPr>
        <p:txBody>
          <a:bodyPr>
            <a:normAutofit fontScale="77500" lnSpcReduction="20000"/>
          </a:bodyPr>
          <a:lstStyle/>
          <a:p>
            <a:pPr marL="533400" indent="-53340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</a:rPr>
              <a:t>Sanitary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</a:rPr>
              <a:t>of patients</a:t>
            </a:r>
            <a:endParaRPr lang="ru-RU" alt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u="sng" dirty="0" smtClean="0">
                <a:latin typeface="Times New Roman" pitchFamily="18" charset="0"/>
                <a:cs typeface="Times New Roman" pitchFamily="18" charset="0"/>
              </a:rPr>
              <a:t>Sanitary and hygienic processing of patients)</a:t>
            </a: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sanitary treatment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processing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partial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processing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Algorithm of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omplete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sanitary treatment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examination of the hair and skin (detection 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</a:rPr>
              <a:t>pediculosis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);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grooming of nails and hair (if needed);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shaving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(if needed);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take a shower or hygienic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bath;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change of clothes.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Algorithm Partial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sanitary treatment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examination of the hair and skin (detection </a:t>
            </a: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pediculosis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wash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and wiping the skin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processing is performed if the patient in critical condition.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Inspection of skin and hair of the patient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115328" cy="54292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skin and hair of the patient is carried out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detect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Pediculosis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the lesions of skin and hair as a result of parasitism on the body lice.</a:t>
            </a:r>
          </a:p>
          <a:p>
            <a:r>
              <a:rPr lang="en-US" altLang="ru-RU" sz="2400" b="1" dirty="0" err="1" smtClean="0">
                <a:latin typeface="Times New Roman" pitchFamily="18" charset="0"/>
                <a:cs typeface="Times New Roman" pitchFamily="18" charset="0"/>
              </a:rPr>
              <a:t>Pediculosis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- a specific parasitism of lice on human, which feed on its blood.</a:t>
            </a:r>
          </a:p>
          <a:p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Lice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– are vectors of typhus and relapsing fever and other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rickettsial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diseases.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Lice exist on our planet for about 40-50 million years.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history of mankind has "only" about 2.5 million years.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are about 250 species of lice.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body of human parasites three types of lice.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0"/>
            <a:ext cx="862968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lice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 louse affects the scalp;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Body (clothes) louse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 is usually a parasite on the human clothes. However, she lives and lays eggs (nits) in clothing and feeds on temporarily moving from clothing on the skin.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Pubic lice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-very small insects that infest the genital area, hairy of the underarms, and face - mustache, beard, eyebrows, eyelashes.</a:t>
            </a: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Body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clouthes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lice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Pubic lice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edarticle.moslek.ru/images/107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14752"/>
            <a:ext cx="502920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top-klopam.ru/images/ert3f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786190"/>
            <a:ext cx="4038600" cy="3071810"/>
          </a:xfr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57158" y="357166"/>
            <a:ext cx="8358246" cy="552609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Signs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Pediculosis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of adult insects,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their eggs (nits),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itch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traces of scratching on the skin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vshi-gnidy-pedikulez.ru/stati_photo/img/vshi-resnit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14752"/>
            <a:ext cx="3929090" cy="3143248"/>
          </a:xfrm>
          <a:prstGeom prst="rect">
            <a:avLst/>
          </a:prstGeom>
          <a:noFill/>
        </p:spPr>
      </p:pic>
      <p:pic>
        <p:nvPicPr>
          <p:cNvPr id="6" name="Picture 2" descr="http://hloptarakan.ru/wp-content/uploads/2016/01/5u5u55u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0"/>
            <a:ext cx="271461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eetlestop.ru/wp-content/uploads/2015/05/chelovecheskaya_vosh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496" cy="2928934"/>
          </a:xfrm>
          <a:prstGeom prst="rect">
            <a:avLst/>
          </a:prstGeom>
          <a:noFill/>
        </p:spPr>
      </p:pic>
      <p:pic>
        <p:nvPicPr>
          <p:cNvPr id="1028" name="Picture 4" descr="http://vshi-gnidy-pedikulez.ru/stati_photo/img/573292277009_14f51c9974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762250"/>
            <a:ext cx="6096000" cy="4095750"/>
          </a:xfrm>
          <a:prstGeom prst="rect">
            <a:avLst/>
          </a:prstGeom>
          <a:noFill/>
        </p:spPr>
      </p:pic>
      <p:pic>
        <p:nvPicPr>
          <p:cNvPr id="49154" name="Picture 2" descr="педикулёз леч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9725" y="0"/>
            <a:ext cx="3724275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311624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Pediculosis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associated with poor hygiene, crowded living conditions and exposure to other individuals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pediculosis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Lice can be transferred from person to person through direct contact. It gets easily transmitted from person to person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perhaps sleeping together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sitting together etc. They can also be transmitted through clothing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bedding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combs etc.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itching of the scalp is a source of discomfort to the client causing restlessness and insomnia.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lice are blood suckers and cause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spread the disease e.g. typhus fever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relapsing fever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trench fever.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Prevention of </a:t>
            </a:r>
            <a:r>
              <a:rPr lang="en-US" b="1" dirty="0" err="1" smtClean="0"/>
              <a:t>pediculosis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857256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Prevention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easier than controlling.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proper personal hygiene concept should be practiced by everybody in their lives.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wear other people's hats, Do not use the comb of strangers.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Combing the hair daily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washing it frequently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keeping the skin and clothing clean will solve the problem.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Any client complaining of itching or if scratches the head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needs thorough examination of the hair and scalp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body and linen to discover lice.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lice are found on the client’s head or body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 the prescribed treatment.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</a:t>
            </a:r>
            <a:r>
              <a:rPr lang="en-US" dirty="0" smtClean="0"/>
              <a:t>preparation</a:t>
            </a:r>
            <a:r>
              <a:rPr lang="ru-RU" smtClean="0"/>
              <a:t>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1.	Receiving rest, structure, functions.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2.	Lice, types, clinical features, prevention, treatment.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3.	Therapeutic Department of the hospital: types, structure and equipment.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4.	The staff of the Department of therapeutic profile. </a:t>
            </a:r>
            <a:r>
              <a:rPr lang="ru-RU" dirty="0" err="1" smtClean="0"/>
              <a:t>Types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nurses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5.	Functional duties of Junior medical staff, functional duties of the ward nurse. Functional responsibilities of the chief nurse. Functional responsibilities of the procedural nurse.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6.	The device and equipment of the chambers. Individual bed-patient's place, requirements.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7.	Nursing post, equipment, organization of work of the nursing post. Types of medical documentation. Reception and delivery of duty.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8.	Anthropometry: measurement of growth, determination of the patient's body weight.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9.	Types of hospital regimes.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10.	Therapeutic and protective regime, its elements and significance for the patient.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11.	</a:t>
            </a:r>
            <a:r>
              <a:rPr lang="ru-RU" dirty="0" err="1" smtClean="0"/>
              <a:t>Individual</a:t>
            </a:r>
            <a:r>
              <a:rPr lang="ru-RU" dirty="0" smtClean="0"/>
              <a:t> </a:t>
            </a:r>
            <a:r>
              <a:rPr lang="ru-RU" dirty="0" err="1" smtClean="0"/>
              <a:t>motor</a:t>
            </a:r>
            <a:r>
              <a:rPr lang="ru-RU" dirty="0" smtClean="0"/>
              <a:t> </a:t>
            </a:r>
            <a:r>
              <a:rPr lang="ru-RU" dirty="0" err="1" smtClean="0"/>
              <a:t>mode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hair of the head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pediculosis </a:t>
            </a:r>
            <a:b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762000"/>
            <a:ext cx="8606760" cy="54753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Preliminary assessment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check the physician's order to see the specific precautions for the client movements and positioning.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assess the general condition of the client and ability  to follow directions.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assess the condition of the scalp and the hair.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(articles)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Protective clothes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nurse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medical gown, additional medical gown,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medical cap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, oilcloth apron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gloves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solution against lice. For example -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2000" dirty="0" err="1" smtClean="0">
                <a:latin typeface="Times New Roman" pitchFamily="18" charset="0"/>
                <a:cs typeface="Times New Roman" pitchFamily="18" charset="0"/>
              </a:rPr>
              <a:t>arasiticide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("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Nittifor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" "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Medifoks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Vinegar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(6%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acetic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Hair c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omb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ilcloth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erchief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hampoo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owel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Laundry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bag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container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disinfectant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 solution</a:t>
            </a:r>
          </a:p>
          <a:p>
            <a:pPr marL="457200" indent="-457200">
              <a:spcBef>
                <a:spcPts val="0"/>
              </a:spcBef>
              <a:buNone/>
              <a:defRPr/>
            </a:pP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Preparation of the patient:</a:t>
            </a:r>
            <a:endParaRPr lang="en-US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1.Explain the procedure to the patient to gain his confidence and cooperation. Explain how the patient can help you.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Provide privacy by means of screens.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Place the articles conveniently on the bedside table.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0"/>
              </a:spcBef>
              <a:buNone/>
              <a:defRPr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47500" lnSpcReduction="20000"/>
          </a:bodyPr>
          <a:lstStyle/>
          <a:p>
            <a:pPr algn="ctr">
              <a:spcBef>
                <a:spcPct val="0"/>
              </a:spcBef>
              <a:buNone/>
            </a:pPr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3400" b="1" dirty="0" err="1" smtClean="0"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400" b="1" dirty="0" err="1" smtClean="0">
                <a:latin typeface="Times New Roman" pitchFamily="18" charset="0"/>
                <a:cs typeface="Times New Roman" pitchFamily="18" charset="0"/>
              </a:rPr>
              <a:t>actions</a:t>
            </a:r>
            <a:r>
              <a:rPr lang="ru-RU" altLang="ru-RU" sz="3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0"/>
              </a:spcBef>
              <a:buFont typeface="Arial" pitchFamily="34" charset="0"/>
              <a:buAutoNum type="arabicPeriod"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Wash hands. Wear protective clothes </a:t>
            </a: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gown mask and cap</a:t>
            </a: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 gown and cap protect the nurse from the infestation with lice. </a:t>
            </a:r>
          </a:p>
          <a:p>
            <a:pPr marL="514350" indent="-514350">
              <a:spcBef>
                <a:spcPct val="0"/>
              </a:spcBef>
              <a:buAutoNum type="arabicPeriod"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2 . Spread out oilcloth, seat the patient on a chair or couch.</a:t>
            </a: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3 . Part the hair into small sections and apply the </a:t>
            </a:r>
            <a:r>
              <a:rPr lang="en-US" altLang="ru-RU" sz="3400" dirty="0" err="1" smtClean="0">
                <a:latin typeface="Times New Roman" pitchFamily="18" charset="0"/>
                <a:cs typeface="Times New Roman" pitchFamily="18" charset="0"/>
              </a:rPr>
              <a:t>parasiticide</a:t>
            </a: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 on the hair and scalp, rubbing gently. In long hair, the medicine is to be applied along the whole length of the hair.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Thorough application of the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parasiticide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ensure thorough destruction of the lice.</a:t>
            </a: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4 . Roll up the long hair to the top of the head and cover the had with the cap or triangular bandage or by a towel folded diagonally. Secure it with pins. Sustain the necessary time, according to methodical instructions on the medication.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Reason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Covering the head with the towel prevents the spread of the lice to other areas of the body.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5 . Wash off medication with warm water and with shampoo.</a:t>
            </a: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6. Rinse hair with warm water and 6% vinegar.</a:t>
            </a: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7. Carefully comb out lice and nits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louse</a:t>
            </a: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 with comb.</a:t>
            </a: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8. Disinfect object of care and protective clothes.</a:t>
            </a: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9. Make an entry in the patient's medical document. Marking «P» on the title page of Medical hospital card (medical history).</a:t>
            </a: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dirty="0" smtClean="0">
                <a:latin typeface="Times New Roman" pitchFamily="18" charset="0"/>
                <a:cs typeface="Times New Roman" pitchFamily="18" charset="0"/>
              </a:rPr>
              <a:t> 10 . Process the room.</a:t>
            </a:r>
          </a:p>
          <a:p>
            <a:pPr>
              <a:spcBef>
                <a:spcPct val="0"/>
              </a:spcBef>
              <a:buNone/>
            </a:pPr>
            <a:endParaRPr lang="en-US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400" b="1" dirty="0" smtClean="0">
                <a:latin typeface="Times New Roman" pitchFamily="18" charset="0"/>
                <a:cs typeface="Times New Roman" pitchFamily="18" charset="0"/>
              </a:rPr>
              <a:t>N.B.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After 7 days to see the patient again. If necessary, repeat the procedure.</a:t>
            </a:r>
          </a:p>
          <a:p>
            <a:pPr>
              <a:spcBef>
                <a:spcPct val="0"/>
              </a:spcBef>
              <a:buNone/>
            </a:pPr>
            <a:endParaRPr lang="ru-RU" alt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867400" y="228600"/>
            <a:ext cx="3276600" cy="5897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745163"/>
          </a:xfrm>
        </p:spPr>
        <p:txBody>
          <a:bodyPr/>
          <a:lstStyle/>
          <a:p>
            <a:pPr>
              <a:buNone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Parasiticides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Used in the treatment of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pediculosis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Ниттифор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Педилин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Пара плюс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4.Паранит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8400" y="152400"/>
            <a:ext cx="2438400" cy="5973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klop911.ru/wp-content/uploads/2014/08/sredstvo-ot-vshej-i-gnid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95800"/>
            <a:ext cx="2133599" cy="2057400"/>
          </a:xfrm>
          <a:prstGeom prst="rect">
            <a:avLst/>
          </a:prstGeom>
          <a:noFill/>
        </p:spPr>
      </p:pic>
      <p:pic>
        <p:nvPicPr>
          <p:cNvPr id="1030" name="Picture 6" descr="http://klop911.ru/wp-content/uploads/2014/08/kak-izbavitsya-ot-vshej-i-gnid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762000"/>
            <a:ext cx="2438400" cy="2057401"/>
          </a:xfrm>
          <a:prstGeom prst="rect">
            <a:avLst/>
          </a:prstGeom>
          <a:noFill/>
        </p:spPr>
      </p:pic>
      <p:pic>
        <p:nvPicPr>
          <p:cNvPr id="1032" name="Picture 8" descr="http://irecommend.ru/sites/default/files/product-images/8403/paraply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895600"/>
            <a:ext cx="1905000" cy="1905000"/>
          </a:xfrm>
          <a:prstGeom prst="rect">
            <a:avLst/>
          </a:prstGeom>
          <a:noFill/>
        </p:spPr>
      </p:pic>
      <p:pic>
        <p:nvPicPr>
          <p:cNvPr id="1034" name="Picture 10" descr="http://sweetskin.ru/wp-content/uploads/2015/04/obzor-15-sredstv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267200"/>
            <a:ext cx="2286000" cy="2209800"/>
          </a:xfrm>
          <a:prstGeom prst="rect">
            <a:avLst/>
          </a:prstGeom>
          <a:noFill/>
        </p:spPr>
      </p:pic>
      <p:pic>
        <p:nvPicPr>
          <p:cNvPr id="1036" name="Picture 12" descr="http://bezklopa.ru/wp-content/uploads/2016/02/nittif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667000"/>
            <a:ext cx="266700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>The instruction to the drug </a:t>
            </a:r>
            <a:r>
              <a:rPr lang="en-US" sz="1600" b="1" dirty="0" err="1" smtClean="0"/>
              <a:t>Nittifor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7859216" cy="5440363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Method of application and dose: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Hair is liberally moistened with a solution with a cotton swab, rubbing the drug into the hair roots. Consumption per person - 10 to 60 ml, depending on the density and length of hair. After the treatment the head is covered with scarf, and </a:t>
            </a:r>
            <a:r>
              <a:rPr lang="en-US" sz="1400" b="1" dirty="0" smtClean="0"/>
              <a:t>after 40 min </a:t>
            </a:r>
            <a:r>
              <a:rPr lang="en-US" sz="1400" dirty="0" smtClean="0"/>
              <a:t>drug wash off with warm running water with soap or shampoo. After washing a hair comb to remove dead insects</a:t>
            </a:r>
            <a:r>
              <a:rPr lang="en-US" sz="1400" b="1" dirty="0" smtClean="0"/>
              <a:t>. If live lice are found 7 days after treatment is recommended to repeat the treatment.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In the case of existing danger of re-infection in a group (school, kindergarten) medicine to apply after shampooing and leave it on the hair after drying. Applied to the hair, the drug retains its activity for approximately 2 weeks (does not allow to reproduce again caught hair lice). </a:t>
            </a:r>
            <a:r>
              <a:rPr lang="en-US" sz="1400" b="1" dirty="0" smtClean="0"/>
              <a:t>To repeat the treatment after every hair wash. </a:t>
            </a:r>
            <a:r>
              <a:rPr lang="en-US" sz="1400" dirty="0" smtClean="0"/>
              <a:t>The dead nits are removed from hair with a thick comb or one, because they are firmly attached to the hair.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Solution. </a:t>
            </a:r>
            <a:r>
              <a:rPr lang="en-US" sz="1400" dirty="0" smtClean="0"/>
              <a:t>A bottle containing 24 ml of the drug, calculated on a three-day course of treatment. For ease of use on the bottle marks.</a:t>
            </a:r>
            <a:br>
              <a:rPr lang="en-US" sz="1400" dirty="0" smtClean="0"/>
            </a:br>
            <a:r>
              <a:rPr lang="en-US" sz="1400" dirty="0" smtClean="0"/>
              <a:t>Applied externally in the form of freshly prepared 0.4% aqueous emulsion, for which 1/3 of the contents of the vial (8 ml) is added to 100 ml of boiled water at room temperature. The finished emulsion 1 time a day (at night) thoroughly rubbed into the skin of the upper extremities, torso, and then lower extremities.</a:t>
            </a:r>
            <a:br>
              <a:rPr lang="en-US" sz="1400" dirty="0" smtClean="0"/>
            </a:br>
            <a:r>
              <a:rPr lang="en-US" sz="1400" dirty="0" smtClean="0"/>
              <a:t>Not be processed skin of the face and neck, and scalp. At the end of the treatment on the fourth day the patient should take a shower and to hold a change of underwear and bed linen.</a:t>
            </a:r>
            <a:endParaRPr lang="ru-RU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Patient's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8572560" cy="55240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</a:rPr>
              <a:t>ethod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u="sng" dirty="0" smtClean="0">
                <a:latin typeface="Times New Roman" pitchFamily="18" charset="0"/>
                <a:cs typeface="Times New Roman" pitchFamily="18" charset="0"/>
              </a:rPr>
              <a:t>of transportation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of the patient in the hospital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1. On a stretcher (gurney)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2. A wheelchair</a:t>
            </a: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3. On foot (accompanied by medical personnel – nurse!)</a:t>
            </a:r>
          </a:p>
          <a:p>
            <a:pPr>
              <a:lnSpc>
                <a:spcPct val="110000"/>
              </a:lnSpc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REMEMBER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doctor conducting the examination, determines the method of transportation of the patient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Necessary take into account the patient's condition.</a:t>
            </a:r>
          </a:p>
          <a:p>
            <a:pPr>
              <a:lnSpc>
                <a:spcPct val="110000"/>
              </a:lnSpc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Seriously sick (can not move) are transported to the office on a stretcher or in a wheel chair.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Means of transport (wheelchairs, stretchers) are provided with sheets and blankets that must be replaced after each patient.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Patients that move independently from admissions go to the house accompanied by nurses.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4210080" cy="576899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Means of transport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wheelchairs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gurney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stretchers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256"/>
            <a:ext cx="442912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ua.all.biz/img/ua/catalog/124265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4448175" cy="27813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642918"/>
            <a:ext cx="32369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0"/>
            <a:ext cx="8015318" cy="78579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Transportation a patient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on a stretcher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gurney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6000768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Wear gloves.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Cover the stretcher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bedsheet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Shifting the patient from bed to stretcher: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 the head end of the stretcher perpendicular to the foot end of the bed (medical couch)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(figure 1). If the area the house is small, put the stretcher parallel to the bed (figure b).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If three medical personnel: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nurse put hands under the head and shoulder of the patient, second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pelvis and the upper part of the hips, third - under the middle of the thighs and shins.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If  two medical personnel: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nurse put hands under the neck and shoulder of the patient, second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the lower back and knees.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Raise the patient, turn in the direction of stretcher on 90 ° (perpendicular  shifting) or on 180 ° (parallel shifting).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Place the patient on a stretcher, cover him.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Carry the stretcher (roll the gurney) in the department by head forward to evaluate possible changes patient's condition.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ward put the head end of the stretcher to the foot end of the bed.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Shifting the patient from stretcher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bed (rules above).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 the stretcher.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gloves in disinfectant.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Wash hands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http://m-sestra.ru/books/item/f00/s00/z0000001/pic/00004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3357554" cy="1319227"/>
          </a:xfrm>
          <a:prstGeom prst="rect">
            <a:avLst/>
          </a:prstGeom>
          <a:noFill/>
        </p:spPr>
      </p:pic>
      <p:pic>
        <p:nvPicPr>
          <p:cNvPr id="7" name="Picture 4" descr="http://helpiks.org/helpiksorg/baza7/206220194345.files/image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72074"/>
            <a:ext cx="2571736" cy="1571612"/>
          </a:xfrm>
          <a:prstGeom prst="rect">
            <a:avLst/>
          </a:prstGeom>
          <a:noFill/>
        </p:spPr>
      </p:pic>
      <p:pic>
        <p:nvPicPr>
          <p:cNvPr id="2050" name="Picture 2" descr="http://ok-t.ru/studopediasu/baza3/848336775919.files/image0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714884"/>
            <a:ext cx="1357290" cy="1857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Figure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8308" name="Picture 4" descr="http://www.medcectre.ru/wp-content/uploads/2014/12/perekl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92948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on a stretcher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Carry the patient on a stretcher without haste and shaking. You should Carry the patient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the stairs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his legs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forward,  but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the stairs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his head forward.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doktor.info/userfiles/2%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4238625" cy="2257426"/>
          </a:xfrm>
          <a:prstGeom prst="rect">
            <a:avLst/>
          </a:prstGeom>
          <a:noFill/>
        </p:spPr>
      </p:pic>
      <p:pic>
        <p:nvPicPr>
          <p:cNvPr id="3074" name="Picture 2" descr="http://ok-t.ru/studopediasu/baza3/848336776922.files/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78621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Shifting the patient from bed to wheelchairs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0" name="Picture 2" descr="http://www.studfiles.ru/html/2706/675/html_2GKJu_5Ksu.F1cA/htmlconvd-4LH9kR_html_784f94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5848350" cy="2876551"/>
          </a:xfrm>
          <a:prstGeom prst="rect">
            <a:avLst/>
          </a:prstGeom>
          <a:noFill/>
        </p:spPr>
      </p:pic>
      <p:pic>
        <p:nvPicPr>
          <p:cNvPr id="99332" name="Picture 4" descr="http://www.studfiles.ru/html/2706/67/html_OYfvUUmS5r.IgKM/htmlconvd-WAeZLI_html_m7d563b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728667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260640" y="357166"/>
            <a:ext cx="8597640" cy="6247389"/>
          </a:xfrm>
        </p:spPr>
        <p:txBody>
          <a:bodyPr>
            <a:normAutofit fontScale="85000" lnSpcReduction="20000"/>
          </a:bodyPr>
          <a:lstStyle/>
          <a:p>
            <a:pPr marL="466567" indent="-466567" algn="ctr" defTabSz="914305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 the centre our subject – Patient. </a:t>
            </a:r>
          </a:p>
          <a:p>
            <a:pPr marL="466567" indent="-466567" defTabSz="914305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Latin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word meaning to suffer or to bear) - Is a person who is waiting for or undergoing medical/nursing treatment and care.</a:t>
            </a:r>
          </a:p>
          <a:p>
            <a:pPr marL="466567" indent="-466567" defTabSz="914305">
              <a:lnSpc>
                <a:spcPct val="120000"/>
              </a:lnSpc>
              <a:spcBef>
                <a:spcPts val="300"/>
              </a:spcBef>
              <a:buNone/>
              <a:defRPr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6567" indent="-466567" defTabSz="914305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organization of patient care.</a:t>
            </a:r>
          </a:p>
          <a:p>
            <a:pPr marL="466567" indent="-466567" defTabSz="914305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Nursing includes three components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66567" indent="-466567" defTabSz="914305">
              <a:lnSpc>
                <a:spcPct val="120000"/>
              </a:lnSpc>
              <a:spcBef>
                <a:spcPts val="300"/>
              </a:spcBef>
              <a:buFont typeface="Arial" pitchFamily="34"/>
              <a:buAutoNum type="arabicPeriod"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Providing a variety of patient needs.</a:t>
            </a:r>
          </a:p>
          <a:p>
            <a:pPr marL="0" indent="0" defTabSz="914305">
              <a:lnSpc>
                <a:spcPct val="120000"/>
              </a:lnSpc>
              <a:spcBef>
                <a:spcPts val="300"/>
              </a:spcBef>
              <a:buNone/>
              <a:defRPr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Patient needs: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eating, drinking, washing, moving,</a:t>
            </a:r>
            <a:r>
              <a:rPr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 defecation or urination.</a:t>
            </a:r>
            <a:endParaRPr sz="2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Creation necessary conditions for the patient  at the hospital or at home. 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(It means peace and quiet and also keeping beds and clothes clean.</a:t>
            </a:r>
            <a:endParaRPr sz="2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3. Relief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the sufferings of the patient and prevention of complications.</a:t>
            </a:r>
            <a:endParaRPr sz="2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sz="2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Nursing is a part of the patient treatment. 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is performed by the nurse and hospital attendant (junior nurse).</a:t>
            </a: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862" indent="-342862" defTabSz="914305">
              <a:buNone/>
              <a:defRPr/>
            </a:pPr>
            <a:endParaRPr sz="2500" smtClean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INPATIENT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b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therapeutic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ru-RU" sz="3600" dirty="0" smtClean="0">
                <a:latin typeface="Times New Roman" pitchFamily="18" charset="0"/>
                <a:cs typeface="Times New Roman" pitchFamily="18" charset="0"/>
              </a:rPr>
              <a:t>surgical </a:t>
            </a:r>
            <a:r>
              <a:rPr lang="ru-RU" altLang="ru-RU" sz="4000" dirty="0" err="1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en-US" sz="40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8201052" cy="548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The staff of the </a:t>
            </a:r>
            <a:r>
              <a:rPr lang="en-US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Inpatient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octor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clinical intern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Senior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nurse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Ward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nurse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nurse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procedural nurse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Junior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nurse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Dressing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nurse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surgical Department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8420128" cy="65532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SENIOR NURSE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nurse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of department.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rganize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all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nurses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Supply  the drug, medical equipment, medical instruments  in Inpatient department for nursing care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Strict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narcotic and toxic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28600"/>
            <a:ext cx="8429684" cy="64770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WARD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NURSE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spcBef>
                <a:spcPts val="600"/>
              </a:spcBef>
              <a:buFontTx/>
              <a:buAutoNum type="arabicPeriod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Admission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Carry out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examination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(weight, height,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thermometry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pulse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Organization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 nursing. The provision of hospital regimes, personal hygiene, motor activity, nutrition, pharmacotherapy.</a:t>
            </a:r>
          </a:p>
          <a:p>
            <a:pPr marL="514350" indent="-514350" eaLnBrk="1">
              <a:spcBef>
                <a:spcPts val="600"/>
              </a:spcBef>
              <a:buFontTx/>
              <a:buNone/>
              <a:defRPr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4. Organization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Special nursing (depends on the disease).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228600"/>
            <a:ext cx="8072494" cy="66294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NURSE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perform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doctor’s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appointments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methods of administration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subcutaneous, intramuscular,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intravenous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intravenous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infusion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doctor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manipulation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for example, determination of blood group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eaLnBrk="1" hangingPunct="1">
              <a:spcBef>
                <a:spcPct val="0"/>
              </a:spcBef>
              <a:buFontTx/>
              <a:buAutoNum type="arabicPeriod"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take of a blood from a vein for biochemical research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304800"/>
            <a:ext cx="8110566" cy="4953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JUNIOR NURSE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wet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cleaning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Inpatient department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Sanitary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hygenic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Transportation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nursing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for the seriously ill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Ward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nurse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Disinfection of used subjects of care for patient.</a:t>
            </a:r>
          </a:p>
          <a:p>
            <a:pPr marL="0" indent="0"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6. С</a:t>
            </a: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ollecting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and disposing of medical waste. 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AutoNum type="arabicPeriod"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28604"/>
            <a:ext cx="8196290" cy="6200796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Inpatient department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unit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station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office)</a:t>
            </a:r>
          </a:p>
          <a:p>
            <a:pPr marL="457200" indent="-457200">
              <a:buFontTx/>
              <a:buAutoNum type="arabicPeriod"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Wards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Manipulational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room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Cabinet for medical procedures (such as enema, sensing and other manipulation)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Rooms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for medical staff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Dining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room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Shower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room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WC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(toilet room)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Dressing room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surgical Department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 dirty="0" smtClean="0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85728"/>
            <a:ext cx="6129350" cy="626747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ursing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station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station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station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office)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workplace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of Ward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nurse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located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hall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Equipment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nursing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station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1.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Chairs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(2 - 3)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Telep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hone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Capboard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medicines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lamp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Refrigerator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stuff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Signalization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Device to measure blood pressure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scales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Height meter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8" descr="Больница Боткина (Боткинская больница) Москва - Отзывы о больнице Ботк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857628"/>
            <a:ext cx="34289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OX POPULI - Один день врача-гепатолога в Япо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85794"/>
            <a:ext cx="33575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14290"/>
            <a:ext cx="8358246" cy="664371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Admission patients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is a process of receiving a new patient to an individual unit (ward) of the hospital. 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Admission patients includes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Check for orders of admission. 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Assess the patient's immediate need and take action to meet them. These needs can be physical (e.g. acute pain) or emotional distress, (upset).</a:t>
            </a: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Make introduction and orient the patient.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Perform baseline assessment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Consciousness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Respiration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Pulse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lood pressure.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Measure the weight of the patient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Waist size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Height is measured (if required)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Documentation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algorithm for the measurement of body weight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/>
          </a:p>
        </p:txBody>
      </p:sp>
      <p:sp>
        <p:nvSpPr>
          <p:cNvPr id="30723" name="Содержимое 5"/>
          <p:cNvSpPr>
            <a:spLocks noGrp="1"/>
          </p:cNvSpPr>
          <p:nvPr>
            <p:ph idx="1"/>
          </p:nvPr>
        </p:nvSpPr>
        <p:spPr>
          <a:xfrm>
            <a:off x="285720" y="609600"/>
            <a:ext cx="8858280" cy="5867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de-DE" sz="1800" b="1" dirty="0" smtClean="0">
                <a:latin typeface="Times New Roman" pitchFamily="18" charset="0"/>
                <a:cs typeface="Times New Roman" pitchFamily="18" charset="0"/>
              </a:rPr>
              <a:t>Equipment.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Medical electronic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scales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Oilcloth (or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disposabl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napkin)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Gloves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documentation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sheet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ontainer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latin typeface="Times New Roman" pitchFamily="18" charset="0"/>
                <a:cs typeface="Times New Roman" pitchFamily="18" charset="0"/>
              </a:rPr>
              <a:t>disinfection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Algorithm: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Explain to the patient the purpose and procedure course. Obtain patient’s consent.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Conduct hygienic washing hand and processing hand. Put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gloveson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Put on the surface of scales the oilcloth (or disposable napkin).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patient must remove their shoes.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patient must carefully stand on the center platform on the oilcloth.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Remember result.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Ask the patient get off on the floor carefully.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Offer the patient put on shoes and walk to the ward.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Conduct disinfection used material (or utilization napkin).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Take the gloves off and put them in the container for disinfection.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Wash hands hygienic way.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Make a record of results in a medical documentation.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</p:txBody>
      </p:sp>
      <p:pic>
        <p:nvPicPr>
          <p:cNvPr id="4" name="Picture 4" descr="http://www.dobrota.ru/UserFiles/Image/Seca700_3_1242123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2143108" cy="2428868"/>
          </a:xfrm>
          <a:prstGeom prst="rect">
            <a:avLst/>
          </a:prstGeom>
          <a:noFill/>
        </p:spPr>
      </p:pic>
      <p:pic>
        <p:nvPicPr>
          <p:cNvPr id="5" name="Picture 2" descr="http://mymarcy.ru/wp-content/uploads/2015/12/foto-4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643446"/>
            <a:ext cx="207167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 sz="2000" b="1" dirty="0" smtClean="0"/>
              <a:t>Algorithm measurement the growth of the patient</a:t>
            </a:r>
            <a:endParaRPr lang="ru-RU" sz="2000" dirty="0" smtClean="0"/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457200"/>
            <a:ext cx="8915400" cy="6400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de-DE" sz="1600" b="1" dirty="0" smtClean="0">
                <a:latin typeface="Times New Roman" pitchFamily="18" charset="0"/>
                <a:cs typeface="Times New Roman" pitchFamily="18" charset="0"/>
              </a:rPr>
              <a:t>Equipment.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stadiometer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Oilcloth (or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disposabl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napkin)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Gloves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documentation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sheet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ontainer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disinfection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Explain to the patient the purpose and procedure course. Obtain patient’s consent.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Conduct hygienic washing hand  and processing hand. Put the gloves on.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 must cover the platform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stadiometer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with an oilcloth (or disposable  napkin). The patient must remove their shoes and cap.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Ask the patient to stand on a platform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stadiometer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covered with oilcloth.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Explain what patient must straighten your back during the measurement of growth, to touch vertical strips by four points: neck, shoulders, buttocks and heels.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Check the position of the patient's head. The line connecting the external corner of the eye and upper edge of ear must be horizontal.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Lower the measuring bar on the top of the patient head. To fix the bar with hand.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Ask the patient get off on the floor.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Offer the patient put on shoes and walk to the ward.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Conduct disinfection used material (or utilization napkin).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Take the gloves off and put them in the container for disinfection.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Wash hands hygienic way.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Make a record of results in a medical documentation 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2-tub-ru.yandex.net/i?id=8bf9c4d92946988b41d3be79ceacfef8&amp;n=33&amp;h=215&amp;w=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4643446"/>
            <a:ext cx="1357290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 txBox="1">
            <a:spLocks noGrp="1"/>
          </p:cNvSpPr>
          <p:nvPr>
            <p:ph idx="1"/>
          </p:nvPr>
        </p:nvSpPr>
        <p:spPr>
          <a:xfrm>
            <a:off x="285720" y="428604"/>
            <a:ext cx="8215370" cy="6072230"/>
          </a:xfrm>
        </p:spPr>
        <p:txBody>
          <a:bodyPr/>
          <a:lstStyle/>
          <a:p>
            <a:pPr marL="466567" indent="-466567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main types of nursing: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6567" indent="-466567">
              <a:buFont typeface="Arial" pitchFamily="34" charset="0"/>
              <a:buAutoNum type="arabicPeriod"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General  nursing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– is a set of measures for the care without depending on the type of disease.</a:t>
            </a:r>
          </a:p>
          <a:p>
            <a:pPr marL="466567" indent="-466567">
              <a:buFont typeface="Arial" pitchFamily="34" charset="0"/>
              <a:buAutoNum type="arabicPeriod"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Special nursing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- is a set of measures, which depends on the specifics of the disease, its symptoms.</a:t>
            </a:r>
            <a:endParaRPr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466567" indent="-466567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66567" indent="-466567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Nursing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carried out in any medical institutions.</a:t>
            </a:r>
            <a:endParaRPr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8305800" cy="5668963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Anthropometry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evaluation of human body by measuring height and body weight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Today in clinical practice is widely used calculation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body mass index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(BMI) which is calculated by the formula: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BMI=body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weight (kg) /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height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ideal BMI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,5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,99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this BMI, the mortality rate of man minimum. A BMI of over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means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obesity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less than 18 -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underweight.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692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ikeprass.ru/wp-content/uploads/2015/09/table-i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357167"/>
            <a:ext cx="4210080" cy="478634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waist size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normal waist circumference (FROM) women should not exceed 80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cm,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for men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94 cm.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the circumference of your waist is higher than normal, then you are at risk of cardiovascular diseases and type II diabetes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596" y="5357826"/>
            <a:ext cx="8258204" cy="768337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pic>
        <p:nvPicPr>
          <p:cNvPr id="1026" name="Picture 2" descr="Нормальный объем талии:   80 сантиметров у женщин и 94 сантиметра у мужчи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85728"/>
            <a:ext cx="3619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151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85728"/>
            <a:ext cx="8501122" cy="657227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Patient Care Unit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Patient Care Unit: is the space where the patient is accommodated in hospital or patient home where to receive care.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None/>
            </a:pPr>
            <a:endParaRPr 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patient unit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in the hospital is of three types: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en-US" sz="5100" u="sng" dirty="0" smtClean="0">
                <a:latin typeface="Times New Roman" pitchFamily="18" charset="0"/>
                <a:cs typeface="Times New Roman" pitchFamily="18" charset="0"/>
              </a:rPr>
              <a:t>Private room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– is a room in which only one patient be admitted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en-US" sz="5100" u="sng" dirty="0" smtClean="0">
                <a:latin typeface="Times New Roman" pitchFamily="18" charset="0"/>
                <a:cs typeface="Times New Roman" pitchFamily="18" charset="0"/>
              </a:rPr>
              <a:t>Semi private room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– is a patient unit which can accommodate two patients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AutoNum type="arabicPeriod"/>
            </a:pPr>
            <a:r>
              <a:rPr lang="en-US" sz="5100" u="sng" dirty="0" smtClean="0">
                <a:latin typeface="Times New Roman" pitchFamily="18" charset="0"/>
                <a:cs typeface="Times New Roman" pitchFamily="18" charset="0"/>
              </a:rPr>
              <a:t>Ward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- is a room, which can receive three or more patients. 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Patient Care Unit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onsists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of a hospital bed, bed side stand, chair, overhead light, waste container and others as needed and available.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       Hospital Bed. </a:t>
            </a:r>
            <a:r>
              <a:rPr lang="en-US" sz="5100" dirty="0" err="1" smtClean="0">
                <a:latin typeface="Times New Roman" pitchFamily="18" charset="0"/>
                <a:cs typeface="Times New Roman" pitchFamily="18" charset="0"/>
              </a:rPr>
              <a:t>Gatch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 bed: a manual bed which requires the use of hand racks or foot pedals to manipulate the bed into desired positions i.e. to elevate the head or the foot of the bed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eaLnBrk="1"/>
            <a:r>
              <a:rPr lang="en-US" sz="4000" b="1" u="sng" dirty="0" smtClean="0">
                <a:latin typeface="Calibri" pitchFamily="34" charset="0"/>
              </a:rPr>
              <a:t>Types of  Hospital Regime:</a:t>
            </a:r>
            <a:endParaRPr lang="ru-RU" sz="4000" b="1" dirty="0" smtClean="0">
              <a:latin typeface="Calibri" pitchFamily="34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95263" y="1600200"/>
            <a:ext cx="4572000" cy="4525963"/>
          </a:xfrm>
        </p:spPr>
        <p:txBody>
          <a:bodyPr>
            <a:normAutofit lnSpcReduction="10000"/>
          </a:bodyPr>
          <a:lstStyle/>
          <a:p>
            <a:pPr marL="514350" indent="-514350" eaLnBrk="1">
              <a:buFontTx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Therapeutic protective regime </a:t>
            </a:r>
          </a:p>
          <a:p>
            <a:pPr marL="514350" indent="-514350" eaLnBrk="1">
              <a:buFontTx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(motor ) regime</a:t>
            </a:r>
          </a:p>
          <a:p>
            <a:pPr marL="514350" indent="-514350" eaLnBrk="1">
              <a:buFontTx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Hygienic regime </a:t>
            </a:r>
          </a:p>
          <a:p>
            <a:pPr marL="514350" indent="-514350">
              <a:buFontTx/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Sanitary and epidemiological regime.</a:t>
            </a:r>
          </a:p>
          <a:p>
            <a:pPr marL="514350" indent="-514350" eaLnBrk="1"/>
            <a:endParaRPr lang="ru-RU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201052" cy="6400800"/>
          </a:xfrm>
        </p:spPr>
        <p:txBody>
          <a:bodyPr/>
          <a:lstStyle/>
          <a:p>
            <a:pPr marL="0" indent="0" eaLnBrk="1">
              <a:buFontTx/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Therapeutic protective regime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- a system of rules for providing physical and psychological well being of patients.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Eliminate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negative visual emotions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Strict compliance with day regimen at the hospital.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Qualified medical aid. </a:t>
            </a:r>
          </a:p>
          <a:p>
            <a:pPr marL="0" indent="0" eaLnBrk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Compliance with medical ethics and deontology.</a:t>
            </a:r>
          </a:p>
          <a:p>
            <a:pPr marL="0" indent="0" eaLnBrk="1">
              <a:buFontTx/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60350" y="293688"/>
            <a:ext cx="8097864" cy="5832475"/>
          </a:xfrm>
        </p:spPr>
        <p:txBody>
          <a:bodyPr/>
          <a:lstStyle/>
          <a:p>
            <a:pPr marL="0" indent="0" defTabSz="914305">
              <a:buNone/>
              <a:defRPr/>
            </a:pPr>
            <a:r>
              <a:rPr lang="en-US" sz="3300" b="1" dirty="0" smtClean="0">
                <a:latin typeface="Times New Roman" pitchFamily="18"/>
                <a:cs typeface="Times New Roman" pitchFamily="18"/>
              </a:rPr>
              <a:t>Individual motor regime</a:t>
            </a:r>
            <a:r>
              <a:rPr lang="en-US" sz="3300" dirty="0" smtClean="0">
                <a:latin typeface="Times New Roman" pitchFamily="18"/>
                <a:cs typeface="Times New Roman" pitchFamily="18"/>
              </a:rPr>
              <a:t> – the volume of patient`s physical activity.</a:t>
            </a: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3300" b="1" dirty="0" smtClean="0">
                <a:latin typeface="Times New Roman" pitchFamily="18"/>
                <a:cs typeface="Times New Roman" pitchFamily="18"/>
              </a:rPr>
              <a:t>Types</a:t>
            </a:r>
            <a:r>
              <a:rPr lang="en-US" sz="3300" dirty="0" smtClean="0">
                <a:latin typeface="Times New Roman" pitchFamily="18"/>
                <a:cs typeface="Times New Roman" pitchFamily="18"/>
              </a:rPr>
              <a:t>:</a:t>
            </a:r>
          </a:p>
          <a:p>
            <a:pPr marL="342862" indent="-342862" defTabSz="914305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3300" dirty="0" smtClean="0">
                <a:latin typeface="Times New Roman" pitchFamily="18"/>
                <a:cs typeface="Times New Roman" pitchFamily="18"/>
              </a:rPr>
              <a:t>strict bed rest regime</a:t>
            </a:r>
          </a:p>
          <a:p>
            <a:pPr marL="342862" indent="-342862" defTabSz="914305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3300" dirty="0" smtClean="0">
                <a:latin typeface="Times New Roman" pitchFamily="18"/>
                <a:cs typeface="Times New Roman" pitchFamily="18"/>
              </a:rPr>
              <a:t>bed rest regime</a:t>
            </a:r>
          </a:p>
          <a:p>
            <a:pPr marL="342862" indent="-342862" defTabSz="914305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3300" dirty="0" smtClean="0">
                <a:latin typeface="Times New Roman" pitchFamily="18"/>
                <a:cs typeface="Times New Roman" pitchFamily="18"/>
              </a:rPr>
              <a:t>ward regime</a:t>
            </a:r>
          </a:p>
          <a:p>
            <a:pPr marL="342862" indent="-342862" defTabSz="914305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3300" dirty="0" smtClean="0">
                <a:latin typeface="Times New Roman" pitchFamily="18"/>
                <a:cs typeface="Times New Roman" pitchFamily="18"/>
              </a:rPr>
              <a:t>free regime</a:t>
            </a:r>
          </a:p>
          <a:p>
            <a:pPr marL="342862" indent="-342862" defTabSz="914305"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31763" y="228600"/>
            <a:ext cx="8655079" cy="6324600"/>
          </a:xfrm>
        </p:spPr>
        <p:txBody>
          <a:bodyPr/>
          <a:lstStyle/>
          <a:p>
            <a:pPr marL="342862" indent="-342862" defTabSz="914305"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Strict bed regime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patient must not move and change position in bed yourself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(the patient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prohibited)</a:t>
            </a: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For example: The strict bed regime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is  prescribed by the doctor during  the first hours after surgery, myocardial infarction, and others.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Bed rest regime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patient may move only in bed.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This regime is prescribed in order to increase motion activity while recovery.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Ward regime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patient may sit, stand, walk carefully in hospital ward.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Free regime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patient may move  freely within a ward or department.</a:t>
            </a: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endParaRPr lang="en-US" sz="2000" i="1" dirty="0" smtClean="0">
              <a:latin typeface="Times New Roman" pitchFamily="18"/>
              <a:cs typeface="Times New Roman" pitchFamily="18"/>
            </a:endParaRP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endParaRPr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786842" cy="6126163"/>
          </a:xfrm>
        </p:spPr>
        <p:txBody>
          <a:bodyPr/>
          <a:lstStyle/>
          <a:p>
            <a:pPr marL="0" indent="0" eaLnBrk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Hygienic regime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 system of requirements for hygienic conditions at the hospital.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spcBef>
                <a:spcPct val="0"/>
              </a:spcBef>
              <a:buFontTx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For example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Walls in the wards must be painted with oil-based paint. No wallpaper on the walls. Such walls are difficult to wash. </a:t>
            </a:r>
          </a:p>
          <a:p>
            <a:pPr marL="0" indent="0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Beds must be made ​​of metal, because beds made of wood can absorb blood, urine and so on.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Walls in the medical treatment room must be tiled.</a:t>
            </a:r>
          </a:p>
          <a:p>
            <a:pPr marL="0" indent="0" eaLnBrk="1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910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002213"/>
            <a:ext cx="29718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423863"/>
            <a:ext cx="8043890" cy="570230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Sanitary and epidemiological regime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– a system of rules to prevent the appearance and spread of infection at the hospital.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http://cs617521.vk.me/v617521901/168d2/gtM44HzPh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038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yarnews.net/files/1/1000/44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81000"/>
            <a:ext cx="8715436" cy="62627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TYPES OF MEDICAL INSTITUTIONS:</a:t>
            </a:r>
            <a:endParaRPr lang="en-US" alt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Policlinic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 Patients served by the policlinic and at home (without hospitalization), located in the city.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Ambulatory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 Patients served in the ambulatory and at home (without hospitalization), located in a small town.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3.Medicosanitary department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 Task - service workers of industrial enterprises, consists of a policlinic, hospital, health center, </a:t>
            </a:r>
            <a:r>
              <a:rPr lang="en-US" altLang="ru-RU" dirty="0" err="1" smtClean="0">
                <a:latin typeface="Times New Roman" pitchFamily="18" charset="0"/>
                <a:cs typeface="Times New Roman" pitchFamily="18" charset="0"/>
              </a:rPr>
              <a:t>preventorium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Dispensary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- specialized institutions in which receive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treatment  patients with certain pathology (tuberculosis, skin and venereal diseases, cancer etc.)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5.Station of  Ambulance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- provides emergency specialized medical aid around the clock.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Women's Consultation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– carry out control and treatment of women with gynecological diseases, and prenatal service.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– carry out dynamic control and treatment of  patients around the clock.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Clinic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- the hospital, which is composed of the Chair of Medical school.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Military hospital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- a hospital for sick soldiers and disabled veterans.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Sanatorium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- a hospital in the resort zone, where carry out therapy by natural and physical methods.</a:t>
            </a:r>
          </a:p>
          <a:p>
            <a:pPr algn="just">
              <a:spcBef>
                <a:spcPct val="0"/>
              </a:spcBef>
              <a:buNone/>
            </a:pP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eaLnBrk="1"/>
            <a:r>
              <a:rPr lang="en-US" b="1" dirty="0" smtClean="0">
                <a:latin typeface="Calibri" pitchFamily="34" charset="0"/>
              </a:rPr>
              <a:t>Medical secrecy</a:t>
            </a:r>
            <a:endParaRPr lang="ru-RU" b="1" dirty="0" smtClean="0">
              <a:latin typeface="Calibri" pitchFamily="34" charset="0"/>
            </a:endParaRPr>
          </a:p>
        </p:txBody>
      </p:sp>
      <p:sp>
        <p:nvSpPr>
          <p:cNvPr id="74755" name="Объект 2"/>
          <p:cNvSpPr txBox="1">
            <a:spLocks noGrp="1"/>
          </p:cNvSpPr>
          <p:nvPr>
            <p:ph idx="1"/>
          </p:nvPr>
        </p:nvSpPr>
        <p:spPr>
          <a:xfrm>
            <a:off x="611560" y="685800"/>
            <a:ext cx="8032406" cy="5440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latin typeface="Calibri" pitchFamily="34" charset="0"/>
              </a:rPr>
              <a:t>Medical secrecy</a:t>
            </a:r>
            <a:r>
              <a:rPr lang="ru-RU" b="1" dirty="0" smtClean="0">
                <a:latin typeface="Calibri" pitchFamily="34" charset="0"/>
              </a:rPr>
              <a:t>  </a:t>
            </a:r>
            <a:r>
              <a:rPr lang="en-US" b="1" dirty="0" smtClean="0">
                <a:latin typeface="Calibri" pitchFamily="34" charset="0"/>
              </a:rPr>
              <a:t>is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ll information received by a medical worker about the patient - is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medical secrecy.</a:t>
            </a:r>
          </a:p>
          <a:p>
            <a:pPr marL="0" indent="0" eaLnBrk="1"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Medical secrecy includes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about the treatment in the hospital; </a:t>
            </a:r>
          </a:p>
          <a:p>
            <a:pPr eaLnBrk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about a person`s health status; </a:t>
            </a:r>
          </a:p>
          <a:p>
            <a:pPr eaLnBrk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information about the diagnosis; </a:t>
            </a:r>
          </a:p>
          <a:p>
            <a:pPr eaLnBrk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information received during the examination and treatment.</a:t>
            </a:r>
          </a:p>
          <a:p>
            <a:pPr marL="0" indent="0" eaLnBrk="1">
              <a:buFontTx/>
              <a:buNone/>
              <a:defRPr/>
            </a:pPr>
            <a:endParaRPr sz="3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95262" y="228600"/>
            <a:ext cx="8520141" cy="6270625"/>
          </a:xfrm>
        </p:spPr>
        <p:txBody>
          <a:bodyPr/>
          <a:lstStyle/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doctor in Russia can violate the medical secrecy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the following situations: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2500" dirty="0" smtClean="0">
                <a:latin typeface="Times New Roman" pitchFamily="18"/>
                <a:cs typeface="Times New Roman" pitchFamily="18"/>
              </a:rPr>
              <a:t>1) If a patient has mental disorders, therefore, they can not express their will; </a:t>
            </a:r>
            <a:br>
              <a:rPr lang="en-US" sz="2500" dirty="0" smtClean="0">
                <a:latin typeface="Times New Roman" pitchFamily="18"/>
                <a:cs typeface="Times New Roman" pitchFamily="18"/>
              </a:rPr>
            </a:br>
            <a:r>
              <a:rPr lang="en-US" sz="2500" dirty="0" smtClean="0">
                <a:latin typeface="Times New Roman" pitchFamily="18"/>
                <a:cs typeface="Times New Roman" pitchFamily="18"/>
              </a:rPr>
              <a:t>2) if there is the threat  of infectious disease dissemination or poisoning;</a:t>
            </a: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2500" dirty="0" smtClean="0">
                <a:latin typeface="Times New Roman" pitchFamily="18"/>
                <a:cs typeface="Times New Roman" pitchFamily="18"/>
              </a:rPr>
              <a:t>3) if there is a criminal investigation; </a:t>
            </a:r>
            <a:endParaRPr sz="2500" smtClean="0">
              <a:latin typeface="Times New Roman" pitchFamily="18"/>
              <a:cs typeface="Times New Roman" pitchFamily="18"/>
            </a:endParaRPr>
          </a:p>
          <a:p>
            <a:pPr marL="0" indent="0" eaLnBrk="1">
              <a:buFontTx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4) If the patient is a child; </a:t>
            </a:r>
          </a:p>
          <a:p>
            <a:pPr marL="0" indent="0" eaLnBrk="1">
              <a:buFontTx/>
              <a:buNone/>
              <a:defRPr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5) If the disease is a result of violent act.</a:t>
            </a:r>
          </a:p>
          <a:p>
            <a:pPr marL="0" indent="0" eaLnBrk="1">
              <a:buFontTx/>
              <a:buNone/>
              <a:defRPr/>
            </a:pP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For example, a knife wound.</a:t>
            </a: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endParaRPr lang="en-US" sz="3300" dirty="0" smtClean="0">
              <a:latin typeface="Times New Roman" pitchFamily="18"/>
              <a:cs typeface="Times New Roman" pitchFamily="18"/>
            </a:endParaRPr>
          </a:p>
          <a:p>
            <a:pPr marL="0" indent="0" defTabSz="914305" eaLnBrk="1" fontAlgn="auto">
              <a:spcAft>
                <a:spcPts val="0"/>
              </a:spcAft>
              <a:buFontTx/>
              <a:buNone/>
              <a:defRPr/>
            </a:pPr>
            <a:endParaRPr lang="en-US" sz="3300" dirty="0" smtClean="0">
              <a:latin typeface="Times New Roman" pitchFamily="18"/>
              <a:cs typeface="Times New Roman" pitchFamily="18"/>
            </a:endParaRPr>
          </a:p>
          <a:p>
            <a:pPr marL="342862" indent="-342862" defTabSz="914305"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228600" y="381000"/>
            <a:ext cx="8486804" cy="6248400"/>
          </a:xfrm>
        </p:spPr>
        <p:txBody>
          <a:bodyPr/>
          <a:lstStyle/>
          <a:p>
            <a:pPr marL="0" indent="0" algn="ctr" eaLnBrk="1">
              <a:buFontTx/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Iatrogenic illnesses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buFontTx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 incompetent medical worker may do harm to the patient.</a:t>
            </a:r>
          </a:p>
          <a:p>
            <a:pPr marL="0" indent="0" eaLnBrk="1"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consequences of the medical negative action are called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“Iatrogenic illnesses”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>
              <a:buFontTx/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Types of iatrogenic illnesses: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psychogenic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iatrogeny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medicamental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iatrogeny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manipulation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iatrogeny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«Silent»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iatrogeny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pPr eaLnBrk="1"/>
            <a:r>
              <a:rPr lang="ru-RU" sz="3300" b="1" smtClean="0">
                <a:latin typeface="Calibri" pitchFamily="34" charset="0"/>
              </a:rPr>
              <a:t/>
            </a:r>
            <a:br>
              <a:rPr lang="ru-RU" sz="3300" b="1" smtClean="0">
                <a:latin typeface="Calibri" pitchFamily="34" charset="0"/>
              </a:rPr>
            </a:b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260350" y="304800"/>
            <a:ext cx="8097864" cy="5821363"/>
          </a:xfrm>
        </p:spPr>
        <p:txBody>
          <a:bodyPr>
            <a:normAutofit/>
          </a:bodyPr>
          <a:lstStyle/>
          <a:p>
            <a:pPr marL="342862" indent="-342862" defTabSz="914305" eaLnBrk="1" fontAlgn="auto">
              <a:spcAft>
                <a:spcPts val="0"/>
              </a:spcAft>
              <a:buFontTx/>
              <a:buNone/>
              <a:defRPr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Psychogenic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iatrogeny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– the pathology, caused by careless words and actions of the doctor.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42862" indent="-342862" defTabSz="914305">
              <a:buNone/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Medicamental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iatrogeny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is a result of drug effect.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862" indent="-342862" defTabSz="914305"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Manipulation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iatrogeny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is a complication, appeared during medical procedures.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862" indent="-342862" defTabSz="914305">
              <a:buNone/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Silent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iatrogeny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a result of inaction of a medical worker. </a:t>
            </a:r>
            <a:endParaRPr lang="en-US" sz="2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862" indent="-342862" defTabSz="914305">
              <a:buNone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862" indent="-342862" defTabSz="914305">
              <a:buNone/>
              <a:defRPr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862" indent="-342862" defTabSz="914305" eaLnBrk="1" fontAlgn="auto">
              <a:spcAft>
                <a:spcPts val="0"/>
              </a:spcAft>
              <a:buFontTx/>
              <a:buNone/>
              <a:defRPr/>
            </a:pPr>
            <a:endParaRPr lang="en-US" sz="3300" dirty="0" smtClean="0">
              <a:latin typeface="Times New Roman" pitchFamily="18"/>
              <a:cs typeface="Times New Roman" pitchFamily="18"/>
            </a:endParaRPr>
          </a:p>
          <a:p>
            <a:pPr marL="342862" indent="-342862" defTabSz="914305"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sz="3300" smtClean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vocabulary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First aid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первая помощь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больница, стационар.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Emergency(admitting) Department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приемное отделение;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Medical history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история болезни;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пациент;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вши;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Head lice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головная вошь;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Body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clouthes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louse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платяная вошь;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Pubic lice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лобковая вошь;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Pediculosis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педикулез.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/>
          </a:bodyPr>
          <a:lstStyle/>
          <a:p>
            <a:pPr marL="0" indent="0" defTabSz="1007943">
              <a:buNone/>
              <a:defRPr/>
            </a:pPr>
            <a:r>
              <a:rPr lang="en-US" sz="3800" b="1" dirty="0" smtClean="0">
                <a:latin typeface="Times New Roman" pitchFamily="18"/>
                <a:cs typeface="Times New Roman" pitchFamily="18"/>
              </a:rPr>
              <a:t>The functions of the hospital:</a:t>
            </a:r>
          </a:p>
          <a:p>
            <a:pPr marL="377976" indent="-377976" defTabSz="1007943">
              <a:buFont typeface="Arial" pitchFamily="34"/>
              <a:buChar char="•"/>
              <a:defRPr/>
            </a:pPr>
            <a:r>
              <a:rPr lang="en-US" sz="3800" dirty="0" smtClean="0">
                <a:latin typeface="Times New Roman" pitchFamily="18"/>
                <a:cs typeface="Times New Roman" pitchFamily="18"/>
              </a:rPr>
              <a:t>disease prevention</a:t>
            </a:r>
          </a:p>
          <a:p>
            <a:pPr marL="377976" indent="-377976" defTabSz="1007943">
              <a:buFont typeface="Arial" pitchFamily="34"/>
              <a:buChar char="•"/>
              <a:defRPr/>
            </a:pPr>
            <a:r>
              <a:rPr lang="en-US" sz="3800" dirty="0" smtClean="0">
                <a:latin typeface="Times New Roman" pitchFamily="18"/>
                <a:cs typeface="Times New Roman" pitchFamily="18"/>
              </a:rPr>
              <a:t>diagnosis of diseases</a:t>
            </a:r>
          </a:p>
          <a:p>
            <a:pPr marL="377976" indent="-377976" defTabSz="1007943">
              <a:buFont typeface="Arial" pitchFamily="34"/>
              <a:buChar char="•"/>
              <a:defRPr/>
            </a:pPr>
            <a:r>
              <a:rPr lang="en-US" sz="3800" dirty="0" smtClean="0">
                <a:latin typeface="Times New Roman" pitchFamily="18"/>
                <a:cs typeface="Times New Roman" pitchFamily="18"/>
              </a:rPr>
              <a:t>treatment of diseases</a:t>
            </a:r>
          </a:p>
          <a:p>
            <a:pPr lvl="0">
              <a:buNone/>
            </a:pPr>
            <a:endParaRPr lang="ru-RU" alt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Hospitalization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4293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Definition.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Hospitalization is admittance to the hospital as a patient.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Purpose. 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Patients are admitted to the hospital for a variety of reasons, including scheduled tests, procedures, or surgery; emergency medical treatment; administration of medication; or to stabilize or monitor an existing condition.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Types of hospitalization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ru-RU" sz="7200" b="1" dirty="0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1. Planned hospitalization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The patient comes to the hospital in the direction of a doctor from the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ru-RU" sz="7200" dirty="0" smtClean="0">
                <a:latin typeface="Times New Roman" pitchFamily="18" charset="0"/>
                <a:cs typeface="Times New Roman" pitchFamily="18" charset="0"/>
              </a:rPr>
              <a:t>oliclinic or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comes to the hospital by yourself</a:t>
            </a:r>
            <a:r>
              <a:rPr lang="en-US" alt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2. Emergency hospitalization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The patient is admitted to a hospital in an emergency (acute illness, trauma, injury and other)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ru-RU" sz="7200" b="1" i="1" dirty="0" smtClean="0">
                <a:latin typeface="Times New Roman" pitchFamily="18" charset="0"/>
                <a:cs typeface="Times New Roman" pitchFamily="18" charset="0"/>
              </a:rPr>
              <a:t>3. Transfer from another medical </a:t>
            </a:r>
            <a:r>
              <a:rPr lang="en-US" sz="7200" b="1" i="1" dirty="0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altLang="ru-RU" sz="7200" b="1" dirty="0" smtClean="0">
                <a:latin typeface="Times New Roman" pitchFamily="18" charset="0"/>
                <a:cs typeface="Times New Roman" pitchFamily="18" charset="0"/>
              </a:rPr>
              <a:t>The structure of the hospital:</a:t>
            </a:r>
            <a:endParaRPr lang="ru-RU" alt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admission department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inpatient departments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 unit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7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diagnostic department</a:t>
            </a: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pharmaceutical department</a:t>
            </a:r>
          </a:p>
          <a:p>
            <a:pPr>
              <a:defRPr/>
            </a:pP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kitchen</a:t>
            </a:r>
          </a:p>
          <a:p>
            <a:pPr>
              <a:defRPr/>
            </a:pPr>
            <a:r>
              <a:rPr lang="en-US" sz="7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laundry</a:t>
            </a:r>
          </a:p>
          <a:p>
            <a:pPr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administration rooms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84582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ru-RU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4000" b="1" dirty="0" err="1" smtClean="0">
                <a:latin typeface="Times New Roman" pitchFamily="18" charset="0"/>
                <a:cs typeface="Times New Roman" pitchFamily="18" charset="0"/>
              </a:rPr>
              <a:t>dmission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dirty="0" err="1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4000" b="1" dirty="0" smtClean="0">
                <a:latin typeface="Times New Roman" pitchFamily="18" charset="0"/>
                <a:cs typeface="Times New Roman" pitchFamily="18" charset="0"/>
              </a:rPr>
              <a:t>Functions of the admission department</a:t>
            </a: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3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Registration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of patients.</a:t>
            </a:r>
          </a:p>
          <a:p>
            <a:pPr>
              <a:spcBef>
                <a:spcPct val="0"/>
              </a:spcBef>
              <a:buNone/>
            </a:pP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2. Medical examination of the patient.</a:t>
            </a:r>
          </a:p>
          <a:p>
            <a:pPr>
              <a:spcBef>
                <a:spcPct val="0"/>
              </a:spcBef>
              <a:buNone/>
            </a:pP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3. Determination department for hospitalization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4. Emergency medical aid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if necessary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. Sanitary treatment of patients.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. Transportation of patients.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0"/>
            <a:ext cx="8572560" cy="68580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ru-RU" sz="3000" b="1" dirty="0" smtClean="0">
                <a:latin typeface="Times New Roman" pitchFamily="18" charset="0"/>
                <a:cs typeface="Times New Roman" pitchFamily="18" charset="0"/>
              </a:rPr>
              <a:t>THE STRUCTURE </a:t>
            </a: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ADMISSION DEPARTMENT:</a:t>
            </a:r>
            <a:endParaRPr lang="en-US" alt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room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- a room for patients and relatives, which should be plenty of chairs, an information board.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Registry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 - special room where  to registration patients.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examination rooms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- for inspection therapeutic and surgical patients.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Sanitary room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- for sanitary treatment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Sanitary and hygienic processing of patients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Treatment room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to perform the injection.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Operating room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(bandaging room)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Isolator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Room for medical staff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Toilet room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(WC)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Warehouse 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for the storage patient’s clothes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3829</Words>
  <Application>Microsoft Office PowerPoint</Application>
  <PresentationFormat>Экран (4:3)</PresentationFormat>
  <Paragraphs>458</Paragraphs>
  <Slides>54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Questions for preparation:</vt:lpstr>
      <vt:lpstr>Слайд 3</vt:lpstr>
      <vt:lpstr>Слайд 4</vt:lpstr>
      <vt:lpstr>Слайд 5</vt:lpstr>
      <vt:lpstr>HOSPITAL </vt:lpstr>
      <vt:lpstr>Hospitalization </vt:lpstr>
      <vt:lpstr>Слайд 8</vt:lpstr>
      <vt:lpstr>Слайд 9</vt:lpstr>
      <vt:lpstr>Слайд 10</vt:lpstr>
      <vt:lpstr>Слайд 11</vt:lpstr>
      <vt:lpstr>Слайд 12</vt:lpstr>
      <vt:lpstr>Слайд 13</vt:lpstr>
      <vt:lpstr>Inspection of skin and hair of the patient</vt:lpstr>
      <vt:lpstr>Слайд 15</vt:lpstr>
      <vt:lpstr>Слайд 16</vt:lpstr>
      <vt:lpstr>Слайд 17</vt:lpstr>
      <vt:lpstr>Слайд 18</vt:lpstr>
      <vt:lpstr>Prevention of pediculosis</vt:lpstr>
      <vt:lpstr>Processing hair of the head with pediculosis  </vt:lpstr>
      <vt:lpstr>Слайд 21</vt:lpstr>
      <vt:lpstr>Слайд 22</vt:lpstr>
      <vt:lpstr>The instruction to the drug Nittifor </vt:lpstr>
      <vt:lpstr>Patient's transport</vt:lpstr>
      <vt:lpstr>Слайд 25</vt:lpstr>
      <vt:lpstr>Algorithm. Transportation a patient  on a stretcher (gurney)</vt:lpstr>
      <vt:lpstr>Figure 1</vt:lpstr>
      <vt:lpstr>Transportation on a stretcher</vt:lpstr>
      <vt:lpstr>Shifting the patient from bed to wheelchairs : </vt:lpstr>
      <vt:lpstr>INPATIENT DEPARTMENT (therapeutic or surgical department) </vt:lpstr>
      <vt:lpstr>Слайд 31</vt:lpstr>
      <vt:lpstr>Слайд 32</vt:lpstr>
      <vt:lpstr>Слайд 33</vt:lpstr>
      <vt:lpstr>Слайд 34</vt:lpstr>
      <vt:lpstr>Слайд 35</vt:lpstr>
      <vt:lpstr> </vt:lpstr>
      <vt:lpstr>Слайд 37</vt:lpstr>
      <vt:lpstr>An algorithm for the measurement of body weight </vt:lpstr>
      <vt:lpstr>Algorithm measurement the growth of the patient</vt:lpstr>
      <vt:lpstr>Слайд 40</vt:lpstr>
      <vt:lpstr>Слайд 41</vt:lpstr>
      <vt:lpstr>Слайд 42</vt:lpstr>
      <vt:lpstr>Слайд 43</vt:lpstr>
      <vt:lpstr>Types of  Hospital Regime:</vt:lpstr>
      <vt:lpstr>Слайд 45</vt:lpstr>
      <vt:lpstr>Слайд 46</vt:lpstr>
      <vt:lpstr>Слайд 47</vt:lpstr>
      <vt:lpstr>Слайд 48</vt:lpstr>
      <vt:lpstr>Слайд 49</vt:lpstr>
      <vt:lpstr>Medical secrecy</vt:lpstr>
      <vt:lpstr>Слайд 51</vt:lpstr>
      <vt:lpstr>Слайд 52</vt:lpstr>
      <vt:lpstr> </vt:lpstr>
      <vt:lpstr>vocabulary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nursing.  Structure of delivery of health care. </dc:title>
  <dc:creator>Neg</dc:creator>
  <cp:lastModifiedBy>User</cp:lastModifiedBy>
  <cp:revision>752</cp:revision>
  <dcterms:created xsi:type="dcterms:W3CDTF">2006-08-16T00:00:00Z</dcterms:created>
  <dcterms:modified xsi:type="dcterms:W3CDTF">2018-11-04T07:01:05Z</dcterms:modified>
</cp:coreProperties>
</file>